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rmorant Garamond" charset="1" panose="00000500000000000000"/>
      <p:regular r:id="rId10"/>
    </p:embeddedFont>
    <p:embeddedFont>
      <p:font typeface="Cormorant Garamond Bold" charset="1" panose="00000800000000000000"/>
      <p:regular r:id="rId11"/>
    </p:embeddedFont>
    <p:embeddedFont>
      <p:font typeface="Cormorant Garamond Italics" charset="1" panose="00000500000000000000"/>
      <p:regular r:id="rId12"/>
    </p:embeddedFont>
    <p:embeddedFont>
      <p:font typeface="Cormorant Garamond Bold Italics" charset="1" panose="00000800000000000000"/>
      <p:regular r:id="rId13"/>
    </p:embeddedFont>
    <p:embeddedFont>
      <p:font typeface="Cormorant Garamond Light" charset="1" panose="00000400000000000000"/>
      <p:regular r:id="rId14"/>
    </p:embeddedFont>
    <p:embeddedFont>
      <p:font typeface="Cormorant Garamond Light Italics" charset="1" panose="00000400000000000000"/>
      <p:regular r:id="rId15"/>
    </p:embeddedFont>
    <p:embeddedFont>
      <p:font typeface="Cormorant Garamond Medium" charset="1" panose="00000600000000000000"/>
      <p:regular r:id="rId16"/>
    </p:embeddedFont>
    <p:embeddedFont>
      <p:font typeface="Cormorant Garamond Medium Italics" charset="1" panose="00000600000000000000"/>
      <p:regular r:id="rId17"/>
    </p:embeddedFont>
    <p:embeddedFont>
      <p:font typeface="Cormorant Garamond Semi-Bold" charset="1" panose="00000700000000000000"/>
      <p:regular r:id="rId18"/>
    </p:embeddedFont>
    <p:embeddedFont>
      <p:font typeface="Cormorant Garamond Semi-Bold Italics" charset="1" panose="00000700000000000000"/>
      <p:regular r:id="rId19"/>
    </p:embeddedFont>
    <p:embeddedFont>
      <p:font typeface="Assistant" charset="1" panose="00000500000000000000"/>
      <p:regular r:id="rId20"/>
    </p:embeddedFont>
    <p:embeddedFont>
      <p:font typeface="Assistant Bold" charset="1" panose="00000800000000000000"/>
      <p:regular r:id="rId21"/>
    </p:embeddedFont>
    <p:embeddedFont>
      <p:font typeface="Assistant Extra-Light" charset="1" panose="00000300000000000000"/>
      <p:regular r:id="rId22"/>
    </p:embeddedFont>
    <p:embeddedFont>
      <p:font typeface="Assistant Light" charset="1" panose="00000400000000000000"/>
      <p:regular r:id="rId23"/>
    </p:embeddedFont>
    <p:embeddedFont>
      <p:font typeface="Assistant Semi-Bold" charset="1" panose="00000700000000000000"/>
      <p:regular r:id="rId24"/>
    </p:embeddedFont>
    <p:embeddedFont>
      <p:font typeface="Assistant Ultra-Bold" charset="1" panose="000009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https://www.figma.com/file/qE84wuzvtWN12kfAvU9sXg/WireFrame-Projeto-Euler?type=design&amp;node-id=0-1&amp;mode=design&amp;t=qwdX6TVBfsgZpRYx-0" TargetMode="External" Type="http://schemas.openxmlformats.org/officeDocument/2006/relationships/hyperlink"/><Relationship Id="rId6" Target="https://www.figma.com/file/qE84wuzvtWN12kfAvU9sXg/WireFrame-Projeto-Euler?type=design&amp;node-id=0-1&amp;mode=design&amp;t=qwdX6TVBfsgZpRYx-0" TargetMode="External" Type="http://schemas.openxmlformats.org/officeDocument/2006/relationships/hyperlink"/><Relationship Id="rId7" Target="https://github.com/PSG-TIAPN-2022-1/psg-tiapn-2024-1-projeto-euler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028700"/>
            <a:ext cx="5362972" cy="6197966"/>
          </a:xfrm>
          <a:prstGeom prst="rect">
            <a:avLst/>
          </a:prstGeom>
          <a:solidFill>
            <a:srgbClr val="304543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962672" y="1872549"/>
            <a:ext cx="5207033" cy="6071595"/>
          </a:xfrm>
          <a:custGeom>
            <a:avLst/>
            <a:gdLst/>
            <a:ahLst/>
            <a:cxnLst/>
            <a:rect r="r" b="b" t="t" l="l"/>
            <a:pathLst>
              <a:path h="6071595" w="5207033">
                <a:moveTo>
                  <a:pt x="0" y="0"/>
                </a:moveTo>
                <a:lnTo>
                  <a:pt x="5207033" y="0"/>
                </a:lnTo>
                <a:lnTo>
                  <a:pt x="5207033" y="6071595"/>
                </a:lnTo>
                <a:lnTo>
                  <a:pt x="0" y="6071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847" t="0" r="-80694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371586" y="1028700"/>
            <a:ext cx="9281620" cy="4501070"/>
            <a:chOff x="0" y="0"/>
            <a:chExt cx="12375493" cy="600142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47650"/>
              <a:ext cx="12375493" cy="45806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000"/>
                </a:lnSpc>
              </a:pPr>
              <a:r>
                <a:rPr lang="en-US" sz="13000" spc="-390">
                  <a:solidFill>
                    <a:srgbClr val="304543"/>
                  </a:solidFill>
                  <a:latin typeface="Cormorant Garamond Bold"/>
                </a:rPr>
                <a:t>Trabalho interdisciplinar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305151"/>
              <a:ext cx="9894569" cy="69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64">
                  <a:solidFill>
                    <a:srgbClr val="304543"/>
                  </a:solidFill>
                  <a:latin typeface="Assistant"/>
                </a:rPr>
                <a:t>Sprint 1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927792" y="8532578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400"/>
              </a:lnSpc>
            </a:pPr>
            <a:r>
              <a:rPr lang="en-US" sz="6400">
                <a:solidFill>
                  <a:srgbClr val="304543"/>
                </a:solidFill>
                <a:latin typeface="Cormorant Garamond Medium"/>
              </a:rPr>
              <a:t>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88176" y="2399101"/>
            <a:ext cx="748992" cy="748992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4D8C7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88176" y="3622766"/>
            <a:ext cx="748992" cy="748992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3F3F3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8371586" y="6589395"/>
            <a:ext cx="6099789" cy="2814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99"/>
              </a:lnSpc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Integrantes</a:t>
            </a:r>
          </a:p>
          <a:p>
            <a:pPr>
              <a:lnSpc>
                <a:spcPts val="3199"/>
              </a:lnSpc>
            </a:pPr>
          </a:p>
          <a:p>
            <a:pPr marL="690874" indent="-345437" lvl="1">
              <a:lnSpc>
                <a:spcPts val="3199"/>
              </a:lnSpc>
              <a:buFont typeface="Arial"/>
              <a:buChar char="•"/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Lucas Pereira de Souza​</a:t>
            </a:r>
          </a:p>
          <a:p>
            <a:pPr marL="690874" indent="-345437" lvl="1">
              <a:lnSpc>
                <a:spcPts val="3199"/>
              </a:lnSpc>
              <a:buFont typeface="Arial"/>
              <a:buChar char="•"/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Matheus Felipe da Silva​</a:t>
            </a:r>
          </a:p>
          <a:p>
            <a:pPr marL="690874" indent="-345437" lvl="1">
              <a:lnSpc>
                <a:spcPts val="3199"/>
              </a:lnSpc>
              <a:buFont typeface="Arial"/>
              <a:buChar char="•"/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Pedro Henrique Resende Menezes​</a:t>
            </a:r>
          </a:p>
          <a:p>
            <a:pPr marL="690874" indent="-345437" lvl="1">
              <a:lnSpc>
                <a:spcPts val="3199"/>
              </a:lnSpc>
              <a:buFont typeface="Arial"/>
              <a:buChar char="•"/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Rafael Sanzio e Silva​</a:t>
            </a:r>
          </a:p>
          <a:p>
            <a:pPr marL="690874" indent="-345437" lvl="1">
              <a:lnSpc>
                <a:spcPts val="3199"/>
              </a:lnSpc>
              <a:spcBef>
                <a:spcPct val="0"/>
              </a:spcBef>
              <a:buFont typeface="Arial"/>
              <a:buChar char="•"/>
            </a:pPr>
            <a:r>
              <a:rPr lang="en-US" sz="3199" spc="-63">
                <a:solidFill>
                  <a:srgbClr val="304543"/>
                </a:solidFill>
                <a:latin typeface="Cormorant Garamond Bold"/>
              </a:rPr>
              <a:t>Thiago Caetano Dantas​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19479" y="3164879"/>
            <a:ext cx="14249043" cy="4055127"/>
          </a:xfrm>
          <a:custGeom>
            <a:avLst/>
            <a:gdLst/>
            <a:ahLst/>
            <a:cxnLst/>
            <a:rect r="r" b="b" t="t" l="l"/>
            <a:pathLst>
              <a:path h="4055127" w="14249043">
                <a:moveTo>
                  <a:pt x="0" y="0"/>
                </a:moveTo>
                <a:lnTo>
                  <a:pt x="14249042" y="0"/>
                </a:lnTo>
                <a:lnTo>
                  <a:pt x="14249042" y="4055127"/>
                </a:lnTo>
                <a:lnTo>
                  <a:pt x="0" y="4055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71575"/>
            <a:ext cx="10529999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Histórias de usuários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8143931"/>
            <a:ext cx="18288000" cy="2162175"/>
            <a:chOff x="0" y="0"/>
            <a:chExt cx="4816593" cy="56946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569462"/>
            </a:xfrm>
            <a:custGeom>
              <a:avLst/>
              <a:gdLst/>
              <a:ahLst/>
              <a:cxnLst/>
              <a:rect r="r" b="b" t="t" l="l"/>
              <a:pathLst>
                <a:path h="56946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69462"/>
                  </a:lnTo>
                  <a:lnTo>
                    <a:pt x="0" y="569462"/>
                  </a:lnTo>
                  <a:close/>
                </a:path>
              </a:pathLst>
            </a:custGeom>
            <a:solidFill>
              <a:srgbClr val="3045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607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927792" y="8544877"/>
            <a:ext cx="1331508" cy="838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399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Cormorant Garamond Medium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95227" y="2595507"/>
            <a:ext cx="10096500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480"/>
              </a:lnSpc>
              <a:spcBef>
                <a:spcPct val="0"/>
              </a:spcBef>
            </a:pPr>
            <a:r>
              <a:rPr lang="en-US" sz="10400">
                <a:solidFill>
                  <a:srgbClr val="304543"/>
                </a:solidFill>
                <a:latin typeface="Cormorant Garamond Medium"/>
              </a:rPr>
              <a:t>OBRIGADO PELA ATENÇÃO!</a:t>
            </a:r>
          </a:p>
        </p:txBody>
      </p:sp>
      <p:sp>
        <p:nvSpPr>
          <p:cNvPr name="TextBox 3" id="3"/>
          <p:cNvSpPr txBox="true"/>
          <p:nvPr/>
        </p:nvSpPr>
        <p:spPr>
          <a:xfrm rot="5400000">
            <a:off x="13852808" y="3869952"/>
            <a:ext cx="6086697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 spc="72">
                <a:solidFill>
                  <a:srgbClr val="304543"/>
                </a:solidFill>
                <a:latin typeface="Assistant Semi-Bold"/>
              </a:rPr>
              <a:t>See you soon!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8143931"/>
            <a:ext cx="18288000" cy="2162175"/>
            <a:chOff x="0" y="0"/>
            <a:chExt cx="4816593" cy="56946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569462"/>
            </a:xfrm>
            <a:custGeom>
              <a:avLst/>
              <a:gdLst/>
              <a:ahLst/>
              <a:cxnLst/>
              <a:rect r="r" b="b" t="t" l="l"/>
              <a:pathLst>
                <a:path h="56946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69462"/>
                  </a:lnTo>
                  <a:lnTo>
                    <a:pt x="0" y="569462"/>
                  </a:lnTo>
                  <a:close/>
                </a:path>
              </a:pathLst>
            </a:custGeom>
            <a:solidFill>
              <a:srgbClr val="3045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607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927792" y="8419465"/>
            <a:ext cx="1331508" cy="838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399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Cormorant Garamond Medium"/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71575"/>
            <a:ext cx="8419917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Introdução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268278"/>
            <a:ext cx="8419917" cy="5010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Dada a oportunidade de realizarmos o projeto em questão, conhecemos uma Artista e Aromaterapeuta que exercia atividades extensionista e carecia de apoio especialmente em seu site de portfólio. </a:t>
            </a:r>
          </a:p>
          <a:p>
            <a:pPr algn="just">
              <a:lnSpc>
                <a:spcPts val="3640"/>
              </a:lnSpc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 </a:t>
            </a:r>
          </a:p>
          <a:p>
            <a:pPr algn="just">
              <a:lnSpc>
                <a:spcPts val="3640"/>
              </a:lnSpc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Graças a fácil comunicação, o projeto se inicia com uma reunião para captação dos requisitos </a:t>
            </a:r>
          </a:p>
          <a:p>
            <a:pPr algn="just">
              <a:lnSpc>
                <a:spcPts val="3640"/>
              </a:lnSpc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 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Mediante os desejos e necessidades expressos, é decidido a realização de um site novo e capaz de realizar todos as funções esperadas do antigo e mais.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837955" y="3073336"/>
            <a:ext cx="4668612" cy="5108767"/>
          </a:xfrm>
          <a:custGeom>
            <a:avLst/>
            <a:gdLst/>
            <a:ahLst/>
            <a:cxnLst/>
            <a:rect r="r" b="b" t="t" l="l"/>
            <a:pathLst>
              <a:path h="5108767" w="4668612">
                <a:moveTo>
                  <a:pt x="0" y="0"/>
                </a:moveTo>
                <a:lnTo>
                  <a:pt x="4668613" y="0"/>
                </a:lnTo>
                <a:lnTo>
                  <a:pt x="4668613" y="5108767"/>
                </a:lnTo>
                <a:lnTo>
                  <a:pt x="0" y="5108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922" r="0" b="-10922"/>
            </a:stretch>
          </a:blipFill>
        </p:spPr>
      </p:sp>
      <p:sp>
        <p:nvSpPr>
          <p:cNvPr name="AutoShape 5" id="5"/>
          <p:cNvSpPr/>
          <p:nvPr/>
        </p:nvSpPr>
        <p:spPr>
          <a:xfrm rot="0">
            <a:off x="11896328" y="1028700"/>
            <a:ext cx="5362972" cy="6197966"/>
          </a:xfrm>
          <a:prstGeom prst="rect">
            <a:avLst/>
          </a:prstGeom>
          <a:solidFill>
            <a:srgbClr val="304543"/>
          </a:solidFill>
        </p:spPr>
      </p:sp>
      <p:sp>
        <p:nvSpPr>
          <p:cNvPr name="Freeform 6" id="6"/>
          <p:cNvSpPr/>
          <p:nvPr/>
        </p:nvSpPr>
        <p:spPr>
          <a:xfrm flipH="false" flipV="false" rot="0">
            <a:off x="11433293" y="1738354"/>
            <a:ext cx="5183853" cy="5748466"/>
          </a:xfrm>
          <a:custGeom>
            <a:avLst/>
            <a:gdLst/>
            <a:ahLst/>
            <a:cxnLst/>
            <a:rect r="r" b="b" t="t" l="l"/>
            <a:pathLst>
              <a:path h="5748466" w="5183853">
                <a:moveTo>
                  <a:pt x="0" y="0"/>
                </a:moveTo>
                <a:lnTo>
                  <a:pt x="5183853" y="0"/>
                </a:lnTo>
                <a:lnTo>
                  <a:pt x="5183853" y="5748466"/>
                </a:lnTo>
                <a:lnTo>
                  <a:pt x="0" y="57484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168" t="0" r="-33168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304543"/>
                </a:solidFill>
                <a:latin typeface="Cormorant Garamond Medium"/>
              </a:rPr>
              <a:t>2</a:t>
            </a:r>
          </a:p>
        </p:txBody>
      </p:sp>
      <p:grpSp>
        <p:nvGrpSpPr>
          <p:cNvPr name="Group 8" id="8"/>
          <p:cNvGrpSpPr/>
          <p:nvPr/>
        </p:nvGrpSpPr>
        <p:grpSpPr>
          <a:xfrm rot="-5400000">
            <a:off x="12508160" y="6494074"/>
            <a:ext cx="748992" cy="1972656"/>
            <a:chOff x="0" y="0"/>
            <a:chExt cx="998655" cy="263020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998655" cy="998655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0" y="1631553"/>
              <a:ext cx="998655" cy="998655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3F3F3"/>
              </a:solidFill>
            </p:spPr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144000" y="-213827"/>
            <a:ext cx="9318950" cy="10695216"/>
          </a:xfrm>
          <a:prstGeom prst="rect">
            <a:avLst/>
          </a:prstGeom>
          <a:solidFill>
            <a:srgbClr val="F3F3F3"/>
          </a:solidFill>
        </p:spPr>
      </p:sp>
      <p:sp>
        <p:nvSpPr>
          <p:cNvPr name="AutoShape 3" id="3"/>
          <p:cNvSpPr/>
          <p:nvPr/>
        </p:nvSpPr>
        <p:spPr>
          <a:xfrm rot="0">
            <a:off x="10772639" y="839678"/>
            <a:ext cx="5362972" cy="6197966"/>
          </a:xfrm>
          <a:prstGeom prst="rect">
            <a:avLst/>
          </a:prstGeom>
          <a:solidFill>
            <a:srgbClr val="304543"/>
          </a:solidFill>
        </p:spPr>
      </p:sp>
      <p:sp>
        <p:nvSpPr>
          <p:cNvPr name="Freeform 4" id="4"/>
          <p:cNvSpPr/>
          <p:nvPr/>
        </p:nvSpPr>
        <p:spPr>
          <a:xfrm flipH="false" flipV="false" rot="5400000">
            <a:off x="11472046" y="4168687"/>
            <a:ext cx="3600110" cy="4998925"/>
          </a:xfrm>
          <a:custGeom>
            <a:avLst/>
            <a:gdLst/>
            <a:ahLst/>
            <a:cxnLst/>
            <a:rect r="r" b="b" t="t" l="l"/>
            <a:pathLst>
              <a:path h="4998925" w="3600110">
                <a:moveTo>
                  <a:pt x="0" y="0"/>
                </a:moveTo>
                <a:lnTo>
                  <a:pt x="3600110" y="0"/>
                </a:lnTo>
                <a:lnTo>
                  <a:pt x="3600110" y="4998925"/>
                </a:lnTo>
                <a:lnTo>
                  <a:pt x="0" y="4998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891" t="-10922" r="0" b="-10922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404854" y="1633927"/>
            <a:ext cx="4998925" cy="6468335"/>
          </a:xfrm>
          <a:custGeom>
            <a:avLst/>
            <a:gdLst/>
            <a:ahLst/>
            <a:cxnLst/>
            <a:rect r="r" b="b" t="t" l="l"/>
            <a:pathLst>
              <a:path h="6468335" w="4998925">
                <a:moveTo>
                  <a:pt x="0" y="0"/>
                </a:moveTo>
                <a:lnTo>
                  <a:pt x="4998925" y="0"/>
                </a:lnTo>
                <a:lnTo>
                  <a:pt x="4998925" y="6468335"/>
                </a:lnTo>
                <a:lnTo>
                  <a:pt x="0" y="64683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108" t="0" r="-47108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1212885" y="1259431"/>
            <a:ext cx="748992" cy="748992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4D8C7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171575"/>
            <a:ext cx="6450751" cy="2085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A beneficiária: Kelly Fonseca</a:t>
            </a:r>
          </a:p>
        </p:txBody>
      </p:sp>
      <p:sp>
        <p:nvSpPr>
          <p:cNvPr name="TextBox 9" id="9"/>
          <p:cNvSpPr txBox="true"/>
          <p:nvPr/>
        </p:nvSpPr>
        <p:spPr>
          <a:xfrm rot="5400000">
            <a:off x="13894578" y="3662471"/>
            <a:ext cx="6086697" cy="441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Artista e Aromaterapeuta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3999249"/>
            <a:ext cx="5790249" cy="4954768"/>
            <a:chOff x="0" y="0"/>
            <a:chExt cx="7720332" cy="660635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7720332" cy="6205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304543"/>
                  </a:solidFill>
                  <a:latin typeface="Cormorant Garamond Bold"/>
                </a:rPr>
                <a:t>Artista e Aromaterapeuta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18812"/>
              <a:ext cx="7720332" cy="1948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2100">
                  <a:solidFill>
                    <a:srgbClr val="304543"/>
                  </a:solidFill>
                  <a:latin typeface="Assistant"/>
                </a:rPr>
                <a:t> Formada em:</a:t>
              </a:r>
            </a:p>
            <a:p>
              <a:pPr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304543"/>
                  </a:solidFill>
                  <a:latin typeface="Assistant"/>
                </a:rPr>
                <a:t>Artes por licenciatura (GIAR)</a:t>
              </a:r>
            </a:p>
            <a:p>
              <a:pPr marL="906780" indent="-302260" lvl="2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304543"/>
                  </a:solidFill>
                  <a:latin typeface="Assistant"/>
                </a:rPr>
                <a:t>Especializada em Artes Plásticas (UFMG )</a:t>
              </a:r>
            </a:p>
            <a:p>
              <a:pPr marL="453390" indent="-226695" lvl="1">
                <a:lnSpc>
                  <a:spcPts val="2940"/>
                </a:lnSpc>
                <a:buFont typeface="Arial"/>
                <a:buChar char="•"/>
              </a:pPr>
              <a:r>
                <a:rPr lang="en-US" sz="2100">
                  <a:solidFill>
                    <a:srgbClr val="304543"/>
                  </a:solidFill>
                  <a:latin typeface="Assistant"/>
                </a:rPr>
                <a:t>Aromaterapia Clínica (GIAR)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890703"/>
              <a:ext cx="7720332" cy="6205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304543"/>
                  </a:solidFill>
                  <a:latin typeface="Cormorant Garamond Bold"/>
                </a:rPr>
                <a:t>Atividades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678725"/>
              <a:ext cx="7720332" cy="19276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304543"/>
                  </a:solidFill>
                  <a:latin typeface="Assistant"/>
                </a:rPr>
                <a:t>Nas Artes realiza produções próprias e oficinas na comunidade da igreja. Enquanto na Aromaterapia, realiza anomanimeze (produtos focados no auxílio)  além de cursos e palestras públicas ou privadas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 u="none">
                <a:solidFill>
                  <a:srgbClr val="304543"/>
                </a:solidFill>
                <a:latin typeface="Cormorant Garamond Medium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429334" y="2511199"/>
            <a:ext cx="6829966" cy="3809614"/>
          </a:xfrm>
          <a:custGeom>
            <a:avLst/>
            <a:gdLst/>
            <a:ahLst/>
            <a:cxnLst/>
            <a:rect r="r" b="b" t="t" l="l"/>
            <a:pathLst>
              <a:path h="3809614" w="6829966">
                <a:moveTo>
                  <a:pt x="0" y="0"/>
                </a:moveTo>
                <a:lnTo>
                  <a:pt x="6829966" y="0"/>
                </a:lnTo>
                <a:lnTo>
                  <a:pt x="6829966" y="3809613"/>
                </a:lnTo>
                <a:lnTo>
                  <a:pt x="0" y="3809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721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59957" y="5415914"/>
            <a:ext cx="5502654" cy="3842386"/>
          </a:xfrm>
          <a:custGeom>
            <a:avLst/>
            <a:gdLst/>
            <a:ahLst/>
            <a:cxnLst/>
            <a:rect r="r" b="b" t="t" l="l"/>
            <a:pathLst>
              <a:path h="3842386" w="5502654">
                <a:moveTo>
                  <a:pt x="0" y="0"/>
                </a:moveTo>
                <a:lnTo>
                  <a:pt x="5502654" y="0"/>
                </a:lnTo>
                <a:lnTo>
                  <a:pt x="5502654" y="3842386"/>
                </a:lnTo>
                <a:lnTo>
                  <a:pt x="0" y="38423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379" b="-1588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88527"/>
            <a:ext cx="14307196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Contexto do problema e das soluções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304543"/>
                </a:solidFill>
                <a:latin typeface="Cormorant Garamond Medium"/>
              </a:rPr>
              <a:t>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68349"/>
            <a:ext cx="8626525" cy="2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3099" spc="-61">
                <a:solidFill>
                  <a:srgbClr val="304543"/>
                </a:solidFill>
                <a:latin typeface="Cormorant Garamond Bold"/>
              </a:rPr>
              <a:t>Problema:  </a:t>
            </a:r>
          </a:p>
          <a:p>
            <a:pPr>
              <a:lnSpc>
                <a:spcPts val="2400"/>
              </a:lnSpc>
              <a:spcBef>
                <a:spcPct val="0"/>
              </a:spcBef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Site de portfólio (https://www.kellyfonseca.com.br/ ) desatualizado; 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Falta de site para o serviço de aromaterapia (divulgado por Instagram);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Custos de manter os sites relacionados aos serviços;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Meios de divulgação dos produtos de aromaterapia;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511290"/>
            <a:ext cx="7564934" cy="2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3099" spc="-61">
                <a:solidFill>
                  <a:srgbClr val="304543"/>
                </a:solidFill>
                <a:latin typeface="Cormorant Garamond Bold"/>
              </a:rPr>
              <a:t>Soluções: </a:t>
            </a:r>
          </a:p>
          <a:p>
            <a:pPr>
              <a:lnSpc>
                <a:spcPts val="2400"/>
              </a:lnSpc>
              <a:spcBef>
                <a:spcPct val="0"/>
              </a:spcBef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Reconstruir site baseado nas funções desejadas;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Promover a venda e demais atividades feitas pela beneficiária;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Reduzir custos ao hospedar site por método convencional; </a:t>
            </a:r>
          </a:p>
          <a:p>
            <a:pPr>
              <a:lnSpc>
                <a:spcPts val="2400"/>
              </a:lnSpc>
            </a:pPr>
          </a:p>
          <a:p>
            <a:pPr marL="518160" indent="-259080" lvl="1">
              <a:lnSpc>
                <a:spcPts val="2400"/>
              </a:lnSpc>
              <a:buFont typeface="Arial"/>
              <a:buChar char="•"/>
            </a:pPr>
            <a:r>
              <a:rPr lang="en-US" sz="2400" spc="-48">
                <a:solidFill>
                  <a:srgbClr val="304543"/>
                </a:solidFill>
                <a:latin typeface="Cormorant Garamond Bold"/>
              </a:rPr>
              <a:t>Permitir comercialização de produtos através do próprio site;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59240" y="1713766"/>
            <a:ext cx="4668612" cy="5108767"/>
          </a:xfrm>
          <a:custGeom>
            <a:avLst/>
            <a:gdLst/>
            <a:ahLst/>
            <a:cxnLst/>
            <a:rect r="r" b="b" t="t" l="l"/>
            <a:pathLst>
              <a:path h="5108767" w="4668612">
                <a:moveTo>
                  <a:pt x="0" y="0"/>
                </a:moveTo>
                <a:lnTo>
                  <a:pt x="4668613" y="0"/>
                </a:lnTo>
                <a:lnTo>
                  <a:pt x="4668613" y="5108767"/>
                </a:lnTo>
                <a:lnTo>
                  <a:pt x="0" y="51087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5000"/>
            </a:blip>
            <a:stretch>
              <a:fillRect l="0" t="-10922" r="0" b="-109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66229" y="2385132"/>
            <a:ext cx="5654955" cy="6188102"/>
          </a:xfrm>
          <a:custGeom>
            <a:avLst/>
            <a:gdLst/>
            <a:ahLst/>
            <a:cxnLst/>
            <a:rect r="r" b="b" t="t" l="l"/>
            <a:pathLst>
              <a:path h="6188102" w="5654955">
                <a:moveTo>
                  <a:pt x="0" y="0"/>
                </a:moveTo>
                <a:lnTo>
                  <a:pt x="5654956" y="0"/>
                </a:lnTo>
                <a:lnTo>
                  <a:pt x="5654956" y="6188102"/>
                </a:lnTo>
                <a:lnTo>
                  <a:pt x="0" y="61881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636" t="0" r="-14505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891733" y="3281821"/>
            <a:ext cx="748992" cy="1972656"/>
            <a:chOff x="0" y="0"/>
            <a:chExt cx="998655" cy="263020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998655" cy="998655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304543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631553"/>
              <a:ext cx="998655" cy="998655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3F3F3"/>
              </a:solidFill>
            </p:spPr>
          </p:sp>
        </p:grpSp>
      </p:grpSp>
      <p:sp>
        <p:nvSpPr>
          <p:cNvPr name="TextBox 9" id="9"/>
          <p:cNvSpPr txBox="true"/>
          <p:nvPr/>
        </p:nvSpPr>
        <p:spPr>
          <a:xfrm rot="0">
            <a:off x="1028700" y="3998118"/>
            <a:ext cx="3970955" cy="5131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B</a:t>
            </a:r>
            <a:r>
              <a:rPr lang="en-US" sz="2099">
                <a:solidFill>
                  <a:srgbClr val="304543"/>
                </a:solidFill>
                <a:latin typeface="Assistant"/>
              </a:rPr>
              <a:t>anco de dados​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Sistema de compras​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Detalhes dos produtos​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Perfil da conta​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Menu de produtos/ produções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​</a:t>
            </a: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Tela de sobre​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Carrinho de compras</a:t>
            </a: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6395920" y="3998118"/>
            <a:ext cx="3455847" cy="2925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Esca</a:t>
            </a:r>
            <a:r>
              <a:rPr lang="en-US" sz="2099">
                <a:solidFill>
                  <a:srgbClr val="304543"/>
                </a:solidFill>
                <a:latin typeface="Assistant"/>
              </a:rPr>
              <a:t>labili</a:t>
            </a:r>
            <a:r>
              <a:rPr lang="en-US" sz="2099">
                <a:solidFill>
                  <a:srgbClr val="304543"/>
                </a:solidFill>
                <a:latin typeface="Assistant"/>
              </a:rPr>
              <a:t>dade​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Usabilidade​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Confiabilidade​</a:t>
            </a:r>
          </a:p>
          <a:p>
            <a:pPr>
              <a:lnSpc>
                <a:spcPts val="2939"/>
              </a:lnSpc>
              <a:spcBef>
                <a:spcPct val="0"/>
              </a:spcBef>
            </a:pPr>
          </a:p>
          <a:p>
            <a:pPr marL="453390" indent="-226695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304543"/>
                </a:solidFill>
                <a:latin typeface="Assistant"/>
              </a:rPr>
              <a:t>Portabilidade</a:t>
            </a:r>
          </a:p>
          <a:p>
            <a:pPr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1171575"/>
            <a:ext cx="7607499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Requisitos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234196"/>
            <a:ext cx="3698736" cy="441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Funcionais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95920" y="3234196"/>
            <a:ext cx="3698736" cy="441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52">
                <a:solidFill>
                  <a:srgbClr val="304543"/>
                </a:solidFill>
                <a:latin typeface="Assistant Semi-Bold"/>
              </a:rPr>
              <a:t>Não Funcionais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304543"/>
                </a:solidFill>
                <a:latin typeface="Cormorant Garamond Medium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6575205"/>
            <a:ext cx="18288000" cy="3711795"/>
          </a:xfrm>
          <a:prstGeom prst="rect">
            <a:avLst/>
          </a:prstGeom>
          <a:solidFill>
            <a:srgbClr val="304543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831747" y="6991830"/>
            <a:ext cx="15227956" cy="2391882"/>
          </a:xfrm>
          <a:custGeom>
            <a:avLst/>
            <a:gdLst/>
            <a:ahLst/>
            <a:cxnLst/>
            <a:rect r="r" b="b" t="t" l="l"/>
            <a:pathLst>
              <a:path h="2391882" w="15227956">
                <a:moveTo>
                  <a:pt x="0" y="0"/>
                </a:moveTo>
                <a:lnTo>
                  <a:pt x="15227956" y="0"/>
                </a:lnTo>
                <a:lnTo>
                  <a:pt x="15227956" y="2391882"/>
                </a:lnTo>
                <a:lnTo>
                  <a:pt x="0" y="23918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86871" y="2705565"/>
            <a:ext cx="1247622" cy="1247622"/>
          </a:xfrm>
          <a:custGeom>
            <a:avLst/>
            <a:gdLst/>
            <a:ahLst/>
            <a:cxnLst/>
            <a:rect r="r" b="b" t="t" l="l"/>
            <a:pathLst>
              <a:path h="1247622" w="1247622">
                <a:moveTo>
                  <a:pt x="0" y="0"/>
                </a:moveTo>
                <a:lnTo>
                  <a:pt x="1247622" y="0"/>
                </a:lnTo>
                <a:lnTo>
                  <a:pt x="1247622" y="1247622"/>
                </a:lnTo>
                <a:lnTo>
                  <a:pt x="0" y="1247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30150" y="4519689"/>
            <a:ext cx="1247622" cy="1247622"/>
          </a:xfrm>
          <a:custGeom>
            <a:avLst/>
            <a:gdLst/>
            <a:ahLst/>
            <a:cxnLst/>
            <a:rect r="r" b="b" t="t" l="l"/>
            <a:pathLst>
              <a:path h="1247622" w="1247622">
                <a:moveTo>
                  <a:pt x="0" y="0"/>
                </a:moveTo>
                <a:lnTo>
                  <a:pt x="1247622" y="0"/>
                </a:lnTo>
                <a:lnTo>
                  <a:pt x="1247622" y="1247622"/>
                </a:lnTo>
                <a:lnTo>
                  <a:pt x="0" y="1247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58557"/>
            <a:ext cx="16230600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Metodologia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70120"/>
            <a:ext cx="16230600" cy="332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42">
                <a:solidFill>
                  <a:srgbClr val="304543"/>
                </a:solidFill>
                <a:latin typeface="Assistant Bold"/>
              </a:rPr>
              <a:t>As ferramentas utilizadas durante o processo foram:​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sz="2100" spc="42">
                <a:solidFill>
                  <a:srgbClr val="304543"/>
                </a:solidFill>
                <a:latin typeface="Assistant Bold"/>
              </a:rPr>
              <a:t>Figma</a:t>
            </a:r>
            <a:r>
              <a:rPr lang="en-US" sz="2100" spc="42">
                <a:solidFill>
                  <a:srgbClr val="304543"/>
                </a:solidFill>
                <a:latin typeface="Assistant"/>
              </a:rPr>
              <a:t> (Criação de Wireframes)​</a:t>
            </a:r>
          </a:p>
          <a:p>
            <a:pPr algn="ctr">
              <a:lnSpc>
                <a:spcPts val="2940"/>
              </a:lnSpc>
            </a:pPr>
            <a:r>
              <a:rPr lang="en-US" sz="2100" spc="42" u="sng">
                <a:solidFill>
                  <a:srgbClr val="304543"/>
                </a:solidFill>
                <a:latin typeface="Assistant"/>
                <a:hlinkClick r:id="rId5" tooltip="https://www.figma.com/file/qE84wuzvtWN12kfAvU9sXg/WireFrame-Projeto-Euler?type=design&amp;node-id=0-1&amp;mode=design&amp;t=qwdX6TVBfsgZpRYx-0"/>
              </a:rPr>
              <a:t>https://www.figma.com/file/qE84wuzvtWN12kfAvU9sXg/WireFrame-Projeto-Euler?</a:t>
            </a:r>
          </a:p>
          <a:p>
            <a:pPr algn="ctr">
              <a:lnSpc>
                <a:spcPts val="2940"/>
              </a:lnSpc>
            </a:pPr>
            <a:r>
              <a:rPr lang="en-US" sz="2100" spc="42" u="sng">
                <a:solidFill>
                  <a:srgbClr val="304543"/>
                </a:solidFill>
                <a:latin typeface="Assistant"/>
                <a:hlinkClick r:id="rId6" tooltip="https://www.figma.com/file/qE84wuzvtWN12kfAvU9sXg/WireFrame-Projeto-Euler?type=design&amp;node-id=0-1&amp;mode=design&amp;t=qwdX6TVBfsgZpRYx-0"/>
              </a:rPr>
              <a:t>type=design&amp;node-id=0-1&amp;mode=design&amp;t=qwdX6TVBfsgZpRYx-0</a:t>
            </a:r>
            <a:r>
              <a:rPr lang="en-US" sz="2100" spc="42">
                <a:solidFill>
                  <a:srgbClr val="304543"/>
                </a:solidFill>
                <a:latin typeface="Assistant"/>
              </a:rPr>
              <a:t>​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sz="2100" spc="42">
                <a:solidFill>
                  <a:srgbClr val="304543"/>
                </a:solidFill>
                <a:latin typeface="Assistant Bold"/>
              </a:rPr>
              <a:t>GitHub </a:t>
            </a:r>
            <a:r>
              <a:rPr lang="en-US" sz="2100" spc="42">
                <a:solidFill>
                  <a:srgbClr val="304543"/>
                </a:solidFill>
                <a:latin typeface="Assistant"/>
              </a:rPr>
              <a:t>(Controle de versão)​</a:t>
            </a:r>
          </a:p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spc="42" u="sng">
                <a:solidFill>
                  <a:srgbClr val="304543"/>
                </a:solidFill>
                <a:latin typeface="Assistant"/>
                <a:hlinkClick r:id="rId7" tooltip="https://github.com/PSG-TIAPN-2022-1/psg-tiapn-2024-1-projeto-euler"/>
              </a:rPr>
              <a:t>https://github.com/PSG-TIAPN-2022-1/psg-tiapn-2024-1-projeto-euler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967198"/>
            <a:ext cx="16230600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304543"/>
                </a:solidFill>
                <a:latin typeface="Assistant Bold"/>
              </a:rPr>
              <a:t>A divisão de papéis para cada membro foi feita utilizando o Trello:​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FFFFFF"/>
                </a:solidFill>
                <a:latin typeface="Cormorant Garamond Medium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927792" y="853487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304543"/>
                </a:solidFill>
                <a:latin typeface="Cormorant Garamond"/>
              </a:rPr>
              <a:t>7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8586497"/>
          </a:xfrm>
          <a:custGeom>
            <a:avLst/>
            <a:gdLst/>
            <a:ahLst/>
            <a:cxnLst/>
            <a:rect r="r" b="b" t="t" l="l"/>
            <a:pathLst>
              <a:path h="8586497" w="18288000">
                <a:moveTo>
                  <a:pt x="0" y="0"/>
                </a:moveTo>
                <a:lnTo>
                  <a:pt x="18288000" y="0"/>
                </a:lnTo>
                <a:lnTo>
                  <a:pt x="18288000" y="8586497"/>
                </a:lnTo>
                <a:lnTo>
                  <a:pt x="0" y="85864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44655" y="8920162"/>
            <a:ext cx="3798689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304543"/>
                </a:solidFill>
                <a:latin typeface="Cormorant Garamond Medium"/>
              </a:rPr>
              <a:t>UserFlow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4D8C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71575"/>
            <a:ext cx="10529999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Público alvo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8143931"/>
            <a:ext cx="18288000" cy="2162175"/>
            <a:chOff x="0" y="0"/>
            <a:chExt cx="4816593" cy="5694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569462"/>
            </a:xfrm>
            <a:custGeom>
              <a:avLst/>
              <a:gdLst/>
              <a:ahLst/>
              <a:cxnLst/>
              <a:rect r="r" b="b" t="t" l="l"/>
              <a:pathLst>
                <a:path h="569462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69462"/>
                  </a:lnTo>
                  <a:lnTo>
                    <a:pt x="0" y="569462"/>
                  </a:lnTo>
                  <a:close/>
                </a:path>
              </a:pathLst>
            </a:custGeom>
            <a:solidFill>
              <a:srgbClr val="30454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07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927792" y="8544877"/>
            <a:ext cx="1331508" cy="838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399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Cormorant Garamond Medium"/>
              </a:rPr>
              <a:t>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849352"/>
            <a:ext cx="16593546" cy="4912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36320" indent="-518160" lvl="1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Cormorant Garamond Medium"/>
              </a:rPr>
              <a:t>A</a:t>
            </a:r>
            <a:r>
              <a:rPr lang="en-US" sz="4800">
                <a:solidFill>
                  <a:srgbClr val="000000"/>
                </a:solidFill>
                <a:latin typeface="Cormorant Garamond Medium"/>
              </a:rPr>
              <a:t>mantes de arte</a:t>
            </a:r>
          </a:p>
          <a:p>
            <a:pPr>
              <a:lnSpc>
                <a:spcPts val="4800"/>
              </a:lnSpc>
            </a:pPr>
          </a:p>
          <a:p>
            <a:pPr marL="1036320" indent="-518160" lvl="1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Cormorant Garamond Medium"/>
              </a:rPr>
              <a:t>Pessoas com problemas físicos ou mentais que buscam tratamento</a:t>
            </a:r>
          </a:p>
          <a:p>
            <a:pPr>
              <a:lnSpc>
                <a:spcPts val="4800"/>
              </a:lnSpc>
            </a:pPr>
          </a:p>
          <a:p>
            <a:pPr marL="1036320" indent="-518160" lvl="1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Cormorant Garamond Medium"/>
              </a:rPr>
              <a:t>P</a:t>
            </a:r>
            <a:r>
              <a:rPr lang="en-US" sz="4800">
                <a:solidFill>
                  <a:srgbClr val="000000"/>
                </a:solidFill>
                <a:latin typeface="Cormorant Garamond Medium"/>
              </a:rPr>
              <a:t>essoas que buscam inspiração</a:t>
            </a:r>
          </a:p>
          <a:p>
            <a:pPr>
              <a:lnSpc>
                <a:spcPts val="4800"/>
              </a:lnSpc>
            </a:pPr>
          </a:p>
          <a:p>
            <a:pPr marL="1036320" indent="-518160" lvl="1">
              <a:lnSpc>
                <a:spcPts val="4800"/>
              </a:lnSpc>
              <a:buFont typeface="Arial"/>
              <a:buChar char="•"/>
            </a:pPr>
            <a:r>
              <a:rPr lang="en-US" sz="4800">
                <a:solidFill>
                  <a:srgbClr val="000000"/>
                </a:solidFill>
                <a:latin typeface="Cormorant Garamond Medium"/>
              </a:rPr>
              <a:t>Interessados em comprar produtos de arte ou/e aromaterapia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80872"/>
            <a:ext cx="4869887" cy="2736047"/>
          </a:xfrm>
          <a:custGeom>
            <a:avLst/>
            <a:gdLst/>
            <a:ahLst/>
            <a:cxnLst/>
            <a:rect r="r" b="b" t="t" l="l"/>
            <a:pathLst>
              <a:path h="2736047" w="4869887">
                <a:moveTo>
                  <a:pt x="0" y="0"/>
                </a:moveTo>
                <a:lnTo>
                  <a:pt x="4869887" y="0"/>
                </a:lnTo>
                <a:lnTo>
                  <a:pt x="4869887" y="2736047"/>
                </a:lnTo>
                <a:lnTo>
                  <a:pt x="0" y="2736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366" r="0" b="-213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31516" y="1580872"/>
            <a:ext cx="4829397" cy="2736047"/>
          </a:xfrm>
          <a:custGeom>
            <a:avLst/>
            <a:gdLst/>
            <a:ahLst/>
            <a:cxnLst/>
            <a:rect r="r" b="b" t="t" l="l"/>
            <a:pathLst>
              <a:path h="2736047" w="4829397">
                <a:moveTo>
                  <a:pt x="0" y="0"/>
                </a:moveTo>
                <a:lnTo>
                  <a:pt x="4829397" y="0"/>
                </a:lnTo>
                <a:lnTo>
                  <a:pt x="4829397" y="2736047"/>
                </a:lnTo>
                <a:lnTo>
                  <a:pt x="0" y="27360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05" t="0" r="-1005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53685" y="1580872"/>
            <a:ext cx="5005615" cy="2736047"/>
          </a:xfrm>
          <a:custGeom>
            <a:avLst/>
            <a:gdLst/>
            <a:ahLst/>
            <a:cxnLst/>
            <a:rect r="r" b="b" t="t" l="l"/>
            <a:pathLst>
              <a:path h="2736047" w="5005615">
                <a:moveTo>
                  <a:pt x="0" y="0"/>
                </a:moveTo>
                <a:lnTo>
                  <a:pt x="5005615" y="0"/>
                </a:lnTo>
                <a:lnTo>
                  <a:pt x="5005615" y="2736047"/>
                </a:lnTo>
                <a:lnTo>
                  <a:pt x="0" y="27360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1772" r="0" b="-12334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44007"/>
            <a:ext cx="10529999" cy="1072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 spc="-160">
                <a:solidFill>
                  <a:srgbClr val="304543"/>
                </a:solidFill>
                <a:latin typeface="Cormorant Garamond Bold"/>
              </a:rPr>
              <a:t>Personas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731516" y="4546099"/>
            <a:ext cx="4829397" cy="4514635"/>
            <a:chOff x="0" y="0"/>
            <a:chExt cx="6439196" cy="601951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711760"/>
              <a:ext cx="6439196" cy="5307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Idade: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21​</a:t>
              </a:r>
            </a:p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Profissão: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Estudante</a:t>
              </a:r>
            </a:p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Formação: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</a:t>
              </a:r>
              <a:r>
                <a:rPr lang="en-US" sz="1899">
                  <a:solidFill>
                    <a:srgbClr val="304543"/>
                  </a:solidFill>
                  <a:latin typeface="Assistant"/>
                  <a:ea typeface="Assistant"/>
                </a:rPr>
                <a:t>Cursando o 4° período de Artes</a:t>
              </a:r>
            </a:p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Objetivo: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Formar na faculdade​ e posteriormente se especializar em desenho</a:t>
              </a:r>
            </a:p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Desafio: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Entender o que realmente ela deseja para o futuro, já que sempre fica em dúvida se gosta mesmo do que faz​</a:t>
              </a:r>
            </a:p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Como ajudar: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Servir como referência profissional e artística a mesma conhecer sua arte e seus objetivos​</a:t>
              </a:r>
            </a:p>
            <a:p>
              <a:pPr>
                <a:lnSpc>
                  <a:spcPts val="2660"/>
                </a:lnSpc>
                <a:spcBef>
                  <a:spcPct val="0"/>
                </a:spcBef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6439196" cy="572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52">
                  <a:solidFill>
                    <a:srgbClr val="304543"/>
                  </a:solidFill>
                  <a:latin typeface="Assistant Semi-Bold"/>
                </a:rPr>
                <a:t>Bruna Martins​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429903" y="4546099"/>
            <a:ext cx="4829397" cy="4514635"/>
            <a:chOff x="0" y="0"/>
            <a:chExt cx="6439196" cy="601951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711760"/>
              <a:ext cx="6439196" cy="5307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Idade: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18​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Profissão: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Tatuador​ 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Formação: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Técnico em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tatuagem, design e artes​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Objetivo: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Aumentar sua reputação na comunidade​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Desafio: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Saber aproveitar da tecnologia para aumentar sua divulgação​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Como ajudar: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Conhecer formas de divulgar e valorizar seu trabalho se baseando no site e sua estratégia de negócio​</a:t>
              </a:r>
            </a:p>
            <a:p>
              <a:pPr>
                <a:lnSpc>
                  <a:spcPts val="2660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6439196" cy="572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52">
                  <a:solidFill>
                    <a:srgbClr val="304543"/>
                  </a:solidFill>
                  <a:latin typeface="Assistant Semi-Bold"/>
                </a:rPr>
                <a:t>Álvaro Muniz​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9189" y="4546099"/>
            <a:ext cx="4829397" cy="4514635"/>
            <a:chOff x="0" y="0"/>
            <a:chExt cx="6439196" cy="601951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711760"/>
              <a:ext cx="6439196" cy="5307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Idade: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48​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Profissão: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Professora​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Formação: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Mestrado em Educação com especialização em Ensino de Língua Portuguesa​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Objetivo: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Comprar artes de qualidade e profissionais por motivos profissionais​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Desafio: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Não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possui conhecimento na área de tecnologia​</a:t>
              </a:r>
            </a:p>
            <a:p>
              <a:pPr marL="410209" indent="-205105" lvl="1">
                <a:lnSpc>
                  <a:spcPts val="26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9">
                  <a:solidFill>
                    <a:srgbClr val="304543"/>
                  </a:solidFill>
                  <a:latin typeface="Assistant Bold"/>
                </a:rPr>
                <a:t>Como ajudar:</a:t>
              </a:r>
              <a:r>
                <a:rPr lang="en-US" sz="1899">
                  <a:solidFill>
                    <a:srgbClr val="304543"/>
                  </a:solidFill>
                  <a:latin typeface="Assistant"/>
                </a:rPr>
                <a:t> implementar método didático e leigo de fazer compras no site da beneficiaria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47625"/>
              <a:ext cx="6439196" cy="572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39"/>
                </a:lnSpc>
                <a:spcBef>
                  <a:spcPct val="0"/>
                </a:spcBef>
              </a:pPr>
              <a:r>
                <a:rPr lang="en-US" sz="2599" spc="51">
                  <a:solidFill>
                    <a:srgbClr val="304543"/>
                  </a:solidFill>
                  <a:latin typeface="Assistant Semi-Bold"/>
                </a:rPr>
                <a:t>Cármen Silva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593546" y="9184559"/>
            <a:ext cx="1331508" cy="848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400"/>
              </a:lnSpc>
              <a:spcBef>
                <a:spcPct val="0"/>
              </a:spcBef>
            </a:pPr>
            <a:r>
              <a:rPr lang="en-US" sz="6400">
                <a:solidFill>
                  <a:srgbClr val="304543"/>
                </a:solidFill>
                <a:latin typeface="Cormorant Garamond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DAF_2QvhLr4</dc:identifier>
  <dcterms:modified xsi:type="dcterms:W3CDTF">2011-08-01T06:04:30Z</dcterms:modified>
  <cp:revision>1</cp:revision>
  <dc:title>Trabalho interdisciplinar - Sprint 1</dc:title>
</cp:coreProperties>
</file>

<file path=docProps/thumbnail.jpeg>
</file>